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302" r:id="rId3"/>
    <p:sldId id="257" r:id="rId4"/>
    <p:sldId id="259" r:id="rId5"/>
    <p:sldId id="277" r:id="rId6"/>
    <p:sldId id="278" r:id="rId7"/>
    <p:sldId id="299" r:id="rId8"/>
    <p:sldId id="260" r:id="rId9"/>
    <p:sldId id="261" r:id="rId10"/>
    <p:sldId id="262" r:id="rId11"/>
    <p:sldId id="301" r:id="rId12"/>
    <p:sldId id="300" r:id="rId13"/>
    <p:sldId id="263" r:id="rId14"/>
    <p:sldId id="264" r:id="rId15"/>
    <p:sldId id="266" r:id="rId16"/>
    <p:sldId id="274" r:id="rId17"/>
    <p:sldId id="275" r:id="rId18"/>
    <p:sldId id="276" r:id="rId1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4"/>
    <p:restoredTop sz="95610"/>
  </p:normalViewPr>
  <p:slideViewPr>
    <p:cSldViewPr snapToGrid="0" snapToObjects="1">
      <p:cViewPr varScale="1">
        <p:scale>
          <a:sx n="72" d="100"/>
          <a:sy n="72" d="100"/>
        </p:scale>
        <p:origin x="72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3260A5-2538-854B-B4CE-B431E30D8DA8}" type="datetimeFigureOut">
              <a:rPr lang="sv-SE" smtClean="0"/>
              <a:t>2022-12-01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B8DFFE-7CFB-0241-9977-36013D26CD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0105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31B01866-5F96-E82D-6CB7-D0F597634E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56F25FB-B302-BC43-A50A-1D465146EF37}" type="slidenum">
              <a:rPr lang="en-US" altLang="sv-SE" sz="1200"/>
              <a:pPr eaLnBrk="1" hangingPunct="1"/>
              <a:t>5</a:t>
            </a:fld>
            <a:endParaRPr lang="en-US" altLang="sv-SE" sz="1200"/>
          </a:p>
        </p:txBody>
      </p:sp>
      <p:sp>
        <p:nvSpPr>
          <p:cNvPr id="19459" name="Rectangle 7">
            <a:extLst>
              <a:ext uri="{FF2B5EF4-FFF2-40B4-BE49-F238E27FC236}">
                <a16:creationId xmlns:a16="http://schemas.microsoft.com/office/drawing/2014/main" id="{03AED61B-58FC-2E2F-73E3-29E9B3571C7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8C7078B4-DC84-9E41-8C10-B7011B499040}" type="slidenum">
              <a:rPr lang="sv-SE" altLang="sv-SE" sz="1200">
                <a:latin typeface="Times New Roman" panose="02020603050405020304" pitchFamily="18" charset="0"/>
              </a:rPr>
              <a:pPr algn="r" eaLnBrk="1" hangingPunct="1"/>
              <a:t>5</a:t>
            </a:fld>
            <a:endParaRPr lang="sv-SE" altLang="sv-SE" sz="1200">
              <a:latin typeface="Times New Roman" panose="02020603050405020304" pitchFamily="18" charset="0"/>
            </a:endParaRPr>
          </a:p>
        </p:txBody>
      </p:sp>
      <p:sp>
        <p:nvSpPr>
          <p:cNvPr id="19460" name="Rectangle 2">
            <a:extLst>
              <a:ext uri="{FF2B5EF4-FFF2-40B4-BE49-F238E27FC236}">
                <a16:creationId xmlns:a16="http://schemas.microsoft.com/office/drawing/2014/main" id="{99EC3EC7-D6F8-D651-259D-BC6FBAF964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1" name="Rectangle 3">
            <a:extLst>
              <a:ext uri="{FF2B5EF4-FFF2-40B4-BE49-F238E27FC236}">
                <a16:creationId xmlns:a16="http://schemas.microsoft.com/office/drawing/2014/main" id="{56299B0B-6891-BEB0-A8B2-A835770B82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endParaRPr lang="sv-SE" altLang="sv-SE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B8DFFE-7CFB-0241-9977-36013D26CDD4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6391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449725-01F5-5644-97E7-CEB7C26832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F024FC1-E639-BC41-8D2A-E26265EDA3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6AF9BB2-E2B1-014F-9CDC-DED3A8B4F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7741-8ADD-A540-92B8-C8300C5250F0}" type="datetimeFigureOut">
              <a:rPr lang="sv-SE" smtClean="0"/>
              <a:t>2022-12-01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BD0AC1E-6500-B24D-830A-B1221AC84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E15F8B6-A17F-2040-BCD8-DC1D0B2F5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5AA4-05F6-434B-A703-6E5205C51D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0929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E7394B-0B85-9444-BF56-F7F04FF7F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5D240A3-692C-CA48-B38C-8D4D61FE7A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799AD7E-D723-9747-A27C-D8AB886D6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7741-8ADD-A540-92B8-C8300C5250F0}" type="datetimeFigureOut">
              <a:rPr lang="sv-SE" smtClean="0"/>
              <a:t>2022-12-01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C838146-1A26-D94F-A04D-533013A52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BDB9EDF-294E-8E46-A10E-F25D4EB10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5AA4-05F6-434B-A703-6E5205C51D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2630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758A80B-2391-7B47-8646-794DA0D6E0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ADB3534-36AF-8641-93FC-636D038D80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6FC86D6-1A55-0E47-BC2A-C8FD07BBC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7741-8ADD-A540-92B8-C8300C5250F0}" type="datetimeFigureOut">
              <a:rPr lang="sv-SE" smtClean="0"/>
              <a:t>2022-12-01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0C9FDAE-22C2-4146-A0D3-B42B3A013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70B64BB-D0F0-D041-8A38-CEB7A7992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5AA4-05F6-434B-A703-6E5205C51D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4251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C68F8CE-5B36-A247-8FEA-1C34EFE37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D1FF4F4-BFDD-9F44-A0D5-2B0943D3E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98B2CE8-FED1-F548-9C52-7AA088524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7741-8ADD-A540-92B8-C8300C5250F0}" type="datetimeFigureOut">
              <a:rPr lang="sv-SE" smtClean="0"/>
              <a:t>2022-12-01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C51F784-F0B6-1246-AC39-676794DD8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2855347-7764-3C4A-A842-7778E3D00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5AA4-05F6-434B-A703-6E5205C51D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7347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D43283-1D81-7045-9A41-D985687A7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4DB0F65-4954-224E-95B2-5B8896A1BD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79712E5-5FB1-B249-B1BB-645734BA7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7741-8ADD-A540-92B8-C8300C5250F0}" type="datetimeFigureOut">
              <a:rPr lang="sv-SE" smtClean="0"/>
              <a:t>2022-12-01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865EA64-2966-CE4F-B518-DB95EC7AA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7EF6F7A-FD6A-C44E-9D29-9E8AD93CE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5AA4-05F6-434B-A703-6E5205C51D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4500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23FE49A-2CE1-B449-811B-F171A7D54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FCE5A70-59DB-7D45-A116-78D074F51B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8B4FCD8-D948-D24E-9041-1652383B24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6BA3E5F-D419-6440-9DB6-F4FAAC46C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7741-8ADD-A540-92B8-C8300C5250F0}" type="datetimeFigureOut">
              <a:rPr lang="sv-SE" smtClean="0"/>
              <a:t>2022-12-01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C908CEC-93D0-6C4C-A29E-DEA5D4231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EDB8EA3-C5BE-534C-8646-919714987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5AA4-05F6-434B-A703-6E5205C51D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5771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501AA2-4CE9-0A40-8CFF-D45FDC096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D1A66E2-A0C5-0343-82D5-3CCE9E1F35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7558EE2-3D64-9F42-BCA8-3C78314499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3AC8BC8-43DA-1A46-B9F9-FED7274126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8E692CE-D191-F545-BF29-EFDE2F29F1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4527A020-EEA8-0549-A56C-D2FB3C7E9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7741-8ADD-A540-92B8-C8300C5250F0}" type="datetimeFigureOut">
              <a:rPr lang="sv-SE" smtClean="0"/>
              <a:t>2022-12-01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252363E-CF86-BB46-9931-4C5197974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FA6E00CA-140B-3047-AC0D-C2EFFEF06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5AA4-05F6-434B-A703-6E5205C51D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3973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50BD85-2FC3-064A-A22E-4D42585BB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A28B0D6-B6BF-3240-9215-664363C65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7741-8ADD-A540-92B8-C8300C5250F0}" type="datetimeFigureOut">
              <a:rPr lang="sv-SE" smtClean="0"/>
              <a:t>2022-12-01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8C4DC21-88EA-F74C-A342-57CAEE676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4BC832D-D1CC-AE46-8688-818744215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5AA4-05F6-434B-A703-6E5205C51D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4941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238C3139-C10F-504D-B3B2-606CE57F2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7741-8ADD-A540-92B8-C8300C5250F0}" type="datetimeFigureOut">
              <a:rPr lang="sv-SE" smtClean="0"/>
              <a:t>2022-12-01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CE05246-DC74-074E-8F7C-20257F568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CC24213-EE95-DA46-935A-1F10D9FDE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5AA4-05F6-434B-A703-6E5205C51D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658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7493BE5-4C54-7541-9088-E2CD2BF34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D2B73BE-2F94-734C-8EFC-922648DDA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B8540CB-9005-1C42-AC4C-7400CE1E43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7D7C199-9AD1-0349-8B8C-1047DBB01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7741-8ADD-A540-92B8-C8300C5250F0}" type="datetimeFigureOut">
              <a:rPr lang="sv-SE" smtClean="0"/>
              <a:t>2022-12-01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044A001-1954-5F47-BE93-23FA3BF25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A44C011-8894-134F-9D2C-98687AFE6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5AA4-05F6-434B-A703-6E5205C51D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7293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4BDFA90-33A6-3F4C-8DC7-B7E6034E8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6E95D5E-75C0-6945-B85E-9CAC1FAA01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0077963-E37B-474E-82BF-AAAB83189F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8D9E6D2-9166-7646-8FBF-D5E00053B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7741-8ADD-A540-92B8-C8300C5250F0}" type="datetimeFigureOut">
              <a:rPr lang="sv-SE" smtClean="0"/>
              <a:t>2022-12-01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29A3110-0BFC-DE48-B531-1C36BA4CC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ED9079E-50F5-8F44-A6D9-C1C5017D9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5AA4-05F6-434B-A703-6E5205C51D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6924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F05CF5B-F167-174D-894F-425BF2192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B5D2FA7-B0A5-834A-9153-58AF57B661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94885C9-888F-0746-AA89-84626E74BE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B7741-8ADD-A540-92B8-C8300C5250F0}" type="datetimeFigureOut">
              <a:rPr lang="sv-SE" smtClean="0"/>
              <a:t>2022-12-01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DADB9B2-084E-CF47-A97B-0B62C4B55C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A8304BD-B24D-EE44-B398-F8C1330AE5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E5AA4-05F6-434B-A703-6E5205C51D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9430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raforfred.se/wp-content/uploads/2020/09/20-08-27-M%C3%A4nsklig-s%C3%A4kerhet-ser-till-m%C3%A4nniskors-behov-.pdf" TargetMode="External"/><Relationship Id="rId2" Type="http://schemas.openxmlformats.org/officeDocument/2006/relationships/hyperlink" Target="mailto:k.utas.carlsson@g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tradet.org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AFDCB3-3229-0841-A88D-9E2501218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1501" y="591016"/>
            <a:ext cx="9874733" cy="2918947"/>
          </a:xfrm>
        </p:spPr>
        <p:txBody>
          <a:bodyPr>
            <a:normAutofit/>
          </a:bodyPr>
          <a:lstStyle/>
          <a:p>
            <a:r>
              <a:rPr lang="sv-SE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Från militär avskräckning till </a:t>
            </a:r>
            <a:br>
              <a:rPr lang="sv-SE" sz="40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gemensam </a:t>
            </a:r>
            <a:r>
              <a:rPr lang="sv-S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säkerhet</a:t>
            </a:r>
            <a:br>
              <a:rPr lang="sv-SE" b="1" dirty="0"/>
            </a:br>
            <a:r>
              <a:rPr lang="sv-S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Ett bidrag till fredsundervisning</a:t>
            </a:r>
            <a:br>
              <a:rPr lang="sv-SE" dirty="0"/>
            </a:b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9A7ECAC-B9F9-BA49-ACD0-9714499DB9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426498" cy="2664947"/>
          </a:xfrm>
        </p:spPr>
        <p:txBody>
          <a:bodyPr/>
          <a:lstStyle/>
          <a:p>
            <a:r>
              <a:rPr lang="sv-SE" dirty="0"/>
              <a:t>Stocken Orust, den 3 dec 2022</a:t>
            </a:r>
          </a:p>
          <a:p>
            <a:r>
              <a:rPr lang="sv-SE" dirty="0"/>
              <a:t>Karin </a:t>
            </a:r>
            <a:r>
              <a:rPr lang="sv-SE" dirty="0" err="1"/>
              <a:t>Utas</a:t>
            </a:r>
            <a:r>
              <a:rPr lang="sv-SE" dirty="0"/>
              <a:t> Carlsson, Fredens Hus Göteborg</a:t>
            </a:r>
          </a:p>
          <a:p>
            <a:r>
              <a:rPr lang="sv-SE" dirty="0">
                <a:hlinkClick r:id="rId2"/>
              </a:rPr>
              <a:t>k.utas.carlsson@gmail.com</a:t>
            </a:r>
            <a:r>
              <a:rPr lang="sv-SE" dirty="0"/>
              <a:t>          </a:t>
            </a:r>
            <a:r>
              <a:rPr lang="sv-SE" dirty="0">
                <a:hlinkClick r:id="rId3"/>
              </a:rPr>
              <a:t>https://www.laraforfred.se</a:t>
            </a:r>
            <a:endParaRPr lang="sv-SE" dirty="0"/>
          </a:p>
          <a:p>
            <a:r>
              <a:rPr lang="sv-SE" dirty="0">
                <a:hlinkClick r:id="rId4"/>
              </a:rPr>
              <a:t>www.tradet.org</a:t>
            </a:r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14227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F85B9A-1C94-8249-BB91-6FC184505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25976" cy="1363314"/>
          </a:xfrm>
        </p:spPr>
        <p:txBody>
          <a:bodyPr>
            <a:normAutofit/>
          </a:bodyPr>
          <a:lstStyle/>
          <a:p>
            <a:pPr marL="457200" indent="-457200">
              <a:buFont typeface="Courier New" panose="02070309020205020404" pitchFamily="49" charset="0"/>
              <a:buChar char="o"/>
            </a:pPr>
            <a:r>
              <a:rPr lang="sv-SE" sz="3200" b="1" i="1" dirty="0"/>
              <a:t>   Maktparadigmet	</a:t>
            </a:r>
            <a:r>
              <a:rPr lang="sv-SE" sz="3200" b="1" dirty="0"/>
              <a:t>		</a:t>
            </a:r>
            <a:r>
              <a:rPr lang="sv-SE" sz="3200" b="1" i="1" dirty="0"/>
              <a:t>Det framväxande</a:t>
            </a:r>
            <a:r>
              <a:rPr lang="sv-SE" sz="3200" b="1" dirty="0"/>
              <a:t> </a:t>
            </a:r>
            <a:r>
              <a:rPr lang="sv-SE" sz="3200" b="1" i="1" dirty="0"/>
              <a:t>paradigmet</a:t>
            </a:r>
            <a:endParaRPr lang="sv-SE" sz="32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6867ED8-BCF5-0446-A96C-4E9B6B1EDF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16205"/>
            <a:ext cx="5181600" cy="4760758"/>
          </a:xfrm>
        </p:spPr>
        <p:txBody>
          <a:bodyPr>
            <a:normAutofit/>
          </a:bodyPr>
          <a:lstStyle/>
          <a:p>
            <a:r>
              <a:rPr lang="sv-SE" dirty="0"/>
              <a:t>Orsaker till konflikt är brist på resurser och staters, gruppers, människors aggressivitet.</a:t>
            </a:r>
          </a:p>
          <a:p>
            <a:r>
              <a:rPr lang="sv-SE" dirty="0"/>
              <a:t>Fokus läggs på sakfrågor och positioner utan att underliggande tänkesätt, känslor, behov tas med.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00030FD-88D8-134F-B6FA-43F18E5556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82576" y="1218981"/>
            <a:ext cx="5181600" cy="4760758"/>
          </a:xfrm>
        </p:spPr>
        <p:txBody>
          <a:bodyPr>
            <a:normAutofit/>
          </a:bodyPr>
          <a:lstStyle/>
          <a:p>
            <a:r>
              <a:rPr lang="sv-SE" dirty="0"/>
              <a:t>Orsaker till konflikter är att människor känner sina grundläggande behov hotade. Detta är avgörande för hur konflikter hanteras och upptrappning undviks.</a:t>
            </a:r>
          </a:p>
          <a:p>
            <a:r>
              <a:rPr lang="sv-SE" dirty="0"/>
              <a:t>Underliggande behov och känslor – särskilt rädslor och självbild/identitet beaktas. Därför är analysen av situationen viktig. </a:t>
            </a:r>
          </a:p>
        </p:txBody>
      </p:sp>
    </p:spTree>
    <p:extLst>
      <p:ext uri="{BB962C8B-B14F-4D97-AF65-F5344CB8AC3E}">
        <p14:creationId xmlns:p14="http://schemas.microsoft.com/office/powerpoint/2010/main" val="3453905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283C5A-DF28-D24E-9920-6BFF3EE95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b="1" i="1" dirty="0"/>
              <a:t>  Maktparadigmet		          Det framväxande paradigmet </a:t>
            </a:r>
            <a:endParaRPr lang="sv-SE" sz="32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3FA9990-F3BB-F646-A138-38D0E359AA6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v-SE" i="1" dirty="0"/>
              <a:t>Den andra parten är motståndare</a:t>
            </a:r>
          </a:p>
          <a:p>
            <a:r>
              <a:rPr lang="sv-SE" i="1" dirty="0"/>
              <a:t>Ansvaret</a:t>
            </a:r>
            <a:r>
              <a:rPr lang="sv-SE" dirty="0"/>
              <a:t> ligger hos den andra parten som man ser som en motståndare eller fiende.</a:t>
            </a:r>
          </a:p>
          <a:p>
            <a:r>
              <a:rPr lang="sv-SE" dirty="0"/>
              <a:t>Kontakten bryts.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F4CABCB-7ED8-6245-A920-962930F3029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sv-SE" i="1" dirty="0"/>
              <a:t>Den andra parten är medarbetare i problemlösning</a:t>
            </a:r>
            <a:endParaRPr lang="sv-SE" dirty="0"/>
          </a:p>
          <a:p>
            <a:r>
              <a:rPr lang="sv-SE" i="1" dirty="0"/>
              <a:t>Ansvaret</a:t>
            </a:r>
            <a:r>
              <a:rPr lang="sv-SE" dirty="0"/>
              <a:t> är gemensamt med den andra parten. </a:t>
            </a:r>
          </a:p>
          <a:p>
            <a:r>
              <a:rPr lang="sv-SE" dirty="0"/>
              <a:t>Gemensam problemlösning söks.</a:t>
            </a:r>
          </a:p>
          <a:p>
            <a:r>
              <a:rPr lang="sv-SE" dirty="0"/>
              <a:t>Kontakten upprätthålls.</a:t>
            </a:r>
          </a:p>
        </p:txBody>
      </p:sp>
    </p:spTree>
    <p:extLst>
      <p:ext uri="{BB962C8B-B14F-4D97-AF65-F5344CB8AC3E}">
        <p14:creationId xmlns:p14="http://schemas.microsoft.com/office/powerpoint/2010/main" val="1439705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283C5A-DF28-D24E-9920-6BFF3EE95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b="1" i="1" dirty="0"/>
              <a:t>  Maktparadigmet		          Det framväxande paradigmet </a:t>
            </a:r>
            <a:endParaRPr lang="sv-SE" sz="32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3FA9990-F3BB-F646-A138-38D0E359AA6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Det egna perspektivet är i fokus</a:t>
            </a:r>
          </a:p>
          <a:p>
            <a:r>
              <a:rPr lang="sv-SE" dirty="0"/>
              <a:t>Man går snabbt på lösningar utifrån egna tankar och behov</a:t>
            </a:r>
          </a:p>
          <a:p>
            <a:r>
              <a:rPr lang="sv-SE" dirty="0"/>
              <a:t>Fiender utses – och är utsedda – långt i förväg</a:t>
            </a:r>
          </a:p>
          <a:p>
            <a:r>
              <a:rPr lang="sv-SE" dirty="0"/>
              <a:t>Tankar i rätt och fel, ond och god</a:t>
            </a:r>
          </a:p>
          <a:p>
            <a:r>
              <a:rPr lang="sv-SE" dirty="0"/>
              <a:t>Lösningar tillåts vara kortsiktiga, tillfälliga. Konflikter kan ”regleras”.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F4CABCB-7ED8-6245-A920-962930F3029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sv-SE" dirty="0"/>
              <a:t>Alla parters perspektiv undersöks och tas i beaktande.</a:t>
            </a:r>
          </a:p>
          <a:p>
            <a:r>
              <a:rPr lang="sv-SE" dirty="0"/>
              <a:t>Tid och kraft läggs på analysen av problemet och orsakerna till det</a:t>
            </a:r>
          </a:p>
          <a:p>
            <a:r>
              <a:rPr lang="sv-SE" dirty="0"/>
              <a:t>Man tänker inte i fiender utan skiljer sak och person</a:t>
            </a:r>
          </a:p>
          <a:p>
            <a:r>
              <a:rPr lang="sv-SE" dirty="0"/>
              <a:t>Lösningar ska vara långsiktigt hållbara.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04384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FDF6869-F287-EF47-944D-4AB076DED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8055"/>
          </a:xfrm>
        </p:spPr>
        <p:txBody>
          <a:bodyPr>
            <a:normAutofit/>
          </a:bodyPr>
          <a:lstStyle/>
          <a:p>
            <a:r>
              <a:rPr lang="sv-SE" sz="3200" b="1" i="1" dirty="0"/>
              <a:t>  Maktparadigmet	</a:t>
            </a:r>
            <a:r>
              <a:rPr lang="sv-SE" sz="3200" b="1" dirty="0"/>
              <a:t>		</a:t>
            </a:r>
            <a:r>
              <a:rPr lang="sv-SE" sz="3200" b="1" i="1" dirty="0"/>
              <a:t>Det framväxande</a:t>
            </a:r>
            <a:r>
              <a:rPr lang="sv-SE" sz="3200" b="1" dirty="0"/>
              <a:t> </a:t>
            </a:r>
            <a:r>
              <a:rPr lang="sv-SE" sz="3200" b="1" i="1" dirty="0"/>
              <a:t>paradigmet</a:t>
            </a:r>
            <a:endParaRPr lang="sv-SE" sz="32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F903440-DE94-ED49-9765-9CA38EADCB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193180"/>
            <a:ext cx="5181600" cy="4983783"/>
          </a:xfrm>
        </p:spPr>
        <p:txBody>
          <a:bodyPr>
            <a:normAutofit/>
          </a:bodyPr>
          <a:lstStyle/>
          <a:p>
            <a:r>
              <a:rPr lang="sv-SE" dirty="0"/>
              <a:t>Målet är att vinna konflikten. Utfallet är av typ vinna-förlora (det den ena vinner förlorar den andra) eftersom det är brist på resurser. </a:t>
            </a:r>
          </a:p>
          <a:p>
            <a:r>
              <a:rPr lang="sv-SE" dirty="0"/>
              <a:t>Utgångspunkten är egna behov och önskemål och analysen ser till det egna perspektivet. 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E452CA-5162-DF45-A27F-DCF5D3404F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193180"/>
            <a:ext cx="5181600" cy="4983783"/>
          </a:xfrm>
        </p:spPr>
        <p:txBody>
          <a:bodyPr>
            <a:normAutofit/>
          </a:bodyPr>
          <a:lstStyle/>
          <a:p>
            <a:r>
              <a:rPr lang="sv-SE" dirty="0"/>
              <a:t>Målet är att alla parters behov tillfredsställs. Vinna-vinna. Resurser kan fås att öka. Möjligheten ligger i icke-materiella behov. Båda parter kan samtidigt få behov tillgodosedda, t ex  säkerhet, god självkänsla, autonomi och förståelse. </a:t>
            </a:r>
          </a:p>
          <a:p>
            <a:pPr marL="0" indent="0">
              <a:buNone/>
            </a:pPr>
            <a:r>
              <a:rPr lang="sv-S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992262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570D87-A5F8-3C4A-834E-3BAE93EE4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3348"/>
          </a:xfrm>
        </p:spPr>
        <p:txBody>
          <a:bodyPr>
            <a:normAutofit/>
          </a:bodyPr>
          <a:lstStyle/>
          <a:p>
            <a:r>
              <a:rPr lang="sv-SE" sz="3200" b="1" i="1" dirty="0"/>
              <a:t>  Maktparadigmet		          Det framväxande paradigmet</a:t>
            </a:r>
            <a:endParaRPr lang="sv-SE" sz="3200" i="1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3798406-DBAE-EE44-A3A0-B3591C210D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13164"/>
            <a:ext cx="5181600" cy="4763799"/>
          </a:xfrm>
        </p:spPr>
        <p:txBody>
          <a:bodyPr>
            <a:normAutofit fontScale="92500" lnSpcReduction="10000"/>
          </a:bodyPr>
          <a:lstStyle/>
          <a:p>
            <a:r>
              <a:rPr lang="sv-SE" dirty="0"/>
              <a:t>Utfallet baseras på makt.</a:t>
            </a:r>
          </a:p>
          <a:p>
            <a:r>
              <a:rPr lang="sv-SE" dirty="0"/>
              <a:t>Makt </a:t>
            </a:r>
            <a:r>
              <a:rPr lang="sv-SE" i="1" dirty="0"/>
              <a:t>över</a:t>
            </a:r>
            <a:r>
              <a:rPr lang="sv-SE" dirty="0"/>
              <a:t>…</a:t>
            </a:r>
          </a:p>
          <a:p>
            <a:r>
              <a:rPr lang="sv-SE" dirty="0"/>
              <a:t>Makt används för att tillfredsställa egna behov. </a:t>
            </a:r>
          </a:p>
          <a:p>
            <a:r>
              <a:rPr lang="sv-SE" dirty="0"/>
              <a:t>Följden  blir maktspel och maktkamp. Resultat: upptrappning vilket leder till mer av samma metoder.</a:t>
            </a:r>
          </a:p>
          <a:p>
            <a:r>
              <a:rPr lang="sv-SE" dirty="0"/>
              <a:t>Vinna-förlora leder lätt till förlora-förlora, särskilt på sikt.</a:t>
            </a:r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7A7E123-478B-994C-B201-A6F6EB0023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13164"/>
            <a:ext cx="5181600" cy="4763799"/>
          </a:xfrm>
        </p:spPr>
        <p:txBody>
          <a:bodyPr>
            <a:normAutofit fontScale="92500" lnSpcReduction="10000"/>
          </a:bodyPr>
          <a:lstStyle/>
          <a:p>
            <a:r>
              <a:rPr lang="sv-SE" dirty="0"/>
              <a:t>Utfallet baseras på objektiva kriterier såsom lagar, normer.</a:t>
            </a:r>
          </a:p>
          <a:p>
            <a:r>
              <a:rPr lang="sv-SE" dirty="0"/>
              <a:t>Makt </a:t>
            </a:r>
            <a:r>
              <a:rPr lang="sv-SE" i="1" dirty="0"/>
              <a:t>till</a:t>
            </a:r>
            <a:r>
              <a:rPr lang="sv-SE" dirty="0"/>
              <a:t>….</a:t>
            </a:r>
          </a:p>
          <a:p>
            <a:r>
              <a:rPr lang="sv-SE" dirty="0"/>
              <a:t>Makt </a:t>
            </a:r>
            <a:r>
              <a:rPr lang="sv-SE" i="1" dirty="0"/>
              <a:t>över en själv </a:t>
            </a:r>
            <a:r>
              <a:rPr lang="sv-SE" dirty="0"/>
              <a:t>(Gandhi)</a:t>
            </a:r>
          </a:p>
          <a:p>
            <a:r>
              <a:rPr lang="sv-SE" dirty="0"/>
              <a:t>Nå mål som tillfredsställer alla parter och är långsiktigt hållbara</a:t>
            </a:r>
          </a:p>
          <a:p>
            <a:r>
              <a:rPr lang="sv-SE" dirty="0"/>
              <a:t>Maktspel undviks. </a:t>
            </a:r>
            <a:r>
              <a:rPr lang="sv-SE" dirty="0" err="1"/>
              <a:t>Ickevåldsliga</a:t>
            </a:r>
            <a:r>
              <a:rPr lang="sv-SE" dirty="0"/>
              <a:t> metoder används för att skapa fred.</a:t>
            </a:r>
          </a:p>
          <a:p>
            <a:r>
              <a:rPr lang="sv-SE" dirty="0"/>
              <a:t>Vinna-vinna.</a:t>
            </a:r>
          </a:p>
          <a:p>
            <a:r>
              <a:rPr lang="sv-SE" dirty="0"/>
              <a:t>Tillit och förtroende skapas. 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42971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283C5A-DF28-D24E-9920-6BFF3EE95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b="1" i="1" dirty="0"/>
              <a:t>  Maktparadigmet		          Det framväxande paradigmet </a:t>
            </a:r>
            <a:endParaRPr lang="sv-SE" sz="32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3FA9990-F3BB-F646-A138-38D0E359AA6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v-SE" i="1" dirty="0"/>
              <a:t>Auktoritet. </a:t>
            </a:r>
            <a:r>
              <a:rPr lang="sv-SE" dirty="0"/>
              <a:t>Hierarkisk struktur där makten kommer uppifrån.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F4CABCB-7ED8-6245-A920-962930F3029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sv-SE" i="1" dirty="0"/>
              <a:t>Auktoriteten</a:t>
            </a:r>
            <a:r>
              <a:rPr lang="sv-SE" dirty="0"/>
              <a:t> vilar på värderingar som knyts till relationer där den styrande är beroende av de styrda. Det är ett nerifrån-upp-perspektiv. </a:t>
            </a:r>
          </a:p>
          <a:p>
            <a:r>
              <a:rPr lang="sv-SE" dirty="0"/>
              <a:t>Ingen är helt maktlös eftersom det finns en ömsesidighet, ett  beroende åt båda hållen.</a:t>
            </a:r>
          </a:p>
        </p:txBody>
      </p:sp>
    </p:spTree>
    <p:extLst>
      <p:ext uri="{BB962C8B-B14F-4D97-AF65-F5344CB8AC3E}">
        <p14:creationId xmlns:p14="http://schemas.microsoft.com/office/powerpoint/2010/main" val="31501015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1B1DF06-BE81-E644-B8CF-374D254C7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>
            <a:normAutofit/>
          </a:bodyPr>
          <a:lstStyle/>
          <a:p>
            <a:r>
              <a:rPr lang="sv-SE" b="1" i="1" dirty="0"/>
              <a:t>Ol</a:t>
            </a:r>
            <a:r>
              <a:rPr lang="sv-SE" sz="4000" b="1" i="1" dirty="0"/>
              <a:t>ikheter mellan konflikter på global och lokal nivå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3D254C5-4CDC-D74D-B630-32D190169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0057"/>
            <a:ext cx="10515600" cy="4086906"/>
          </a:xfrm>
        </p:spPr>
        <p:txBody>
          <a:bodyPr>
            <a:normAutofit fontScale="92500" lnSpcReduction="10000"/>
          </a:bodyPr>
          <a:lstStyle/>
          <a:p>
            <a:r>
              <a:rPr lang="sv-SE" sz="3200" dirty="0"/>
              <a:t>Antal människor, grupper, länder, regioner som involveras.</a:t>
            </a:r>
          </a:p>
          <a:p>
            <a:r>
              <a:rPr lang="sv-SE" sz="3200" dirty="0"/>
              <a:t>Antal problemområden.</a:t>
            </a:r>
          </a:p>
          <a:p>
            <a:r>
              <a:rPr lang="sv-SE" sz="3200" dirty="0"/>
              <a:t>Stora grupper vinner på att konflikter finns och växer. Ekonomiska vinster, arbetstillfällen, engagemang, ”mening med livet”, forskningsområden.</a:t>
            </a:r>
          </a:p>
          <a:p>
            <a:r>
              <a:rPr lang="sv-SE" sz="3200" dirty="0"/>
              <a:t>MIMAC militär-industriella-media-akademiska komplexet.</a:t>
            </a:r>
          </a:p>
          <a:p>
            <a:r>
              <a:rPr lang="sv-SE" sz="3200" dirty="0"/>
              <a:t>Ledare av särskilt stor betydelse</a:t>
            </a:r>
          </a:p>
          <a:p>
            <a:r>
              <a:rPr lang="sv-SE" sz="3200" dirty="0"/>
              <a:t>Det strukturella våldet med orättvis fördelning och hot mot hela grupper.  (Asymmetriska konflikter finns även på lokal nivå.)</a:t>
            </a:r>
          </a:p>
          <a:p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21008084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A08B6-6ECA-8149-B44A-D4E519CBD02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44286" y="1088571"/>
            <a:ext cx="11647714" cy="5088391"/>
          </a:xfrm>
        </p:spPr>
        <p:txBody>
          <a:bodyPr/>
          <a:lstStyle/>
          <a:p>
            <a:endParaRPr lang="sv-SE" dirty="0"/>
          </a:p>
          <a:p>
            <a:r>
              <a:rPr lang="sv-SE" sz="3600" dirty="0"/>
              <a:t>Säkerhetspolitik enligt maktparadigmet leder till motsatsen till säkerhet: </a:t>
            </a:r>
          </a:p>
          <a:p>
            <a:r>
              <a:rPr lang="sv-SE" sz="3600" dirty="0"/>
              <a:t>otrygghet, upptrappning, resursslöseri…. </a:t>
            </a:r>
          </a:p>
          <a:p>
            <a:r>
              <a:rPr lang="sv-SE" sz="3600" dirty="0"/>
              <a:t>militarism, flyktingströmmar, klimat- och miljöförstöring, risk för kärnvapenkrig. </a:t>
            </a:r>
          </a:p>
          <a:p>
            <a:r>
              <a:rPr lang="sv-SE" sz="3600" dirty="0"/>
              <a:t>Klimat- och miljöförstöring kommer att öka problemen.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095215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5AF9D8-526C-F74E-B920-C27F43A7C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52806"/>
          </a:xfrm>
        </p:spPr>
        <p:txBody>
          <a:bodyPr>
            <a:normAutofit fontScale="90000"/>
          </a:bodyPr>
          <a:lstStyle/>
          <a:p>
            <a:pPr algn="ctr"/>
            <a:br>
              <a:rPr lang="sv-SE" b="1" i="1"/>
            </a:br>
            <a:br>
              <a:rPr lang="sv-SE" b="1" i="1"/>
            </a:br>
            <a:br>
              <a:rPr lang="sv-SE" b="1" i="1"/>
            </a:br>
            <a:br>
              <a:rPr lang="sv-SE" b="1" i="1"/>
            </a:br>
            <a:r>
              <a:rPr lang="sv-SE" b="1" i="1"/>
              <a:t>Låt </a:t>
            </a:r>
            <a:r>
              <a:rPr lang="sv-SE" b="1" i="1" dirty="0"/>
              <a:t>oss dra nytta av kunskaper i god konflikthantering på både lokal och global nivå. Beteendevetenskaperna som sysslar med individer och grupper har massor att lära global nivå.</a:t>
            </a:r>
            <a:br>
              <a:rPr lang="sv-SE" b="1" i="1" dirty="0"/>
            </a:br>
            <a:br>
              <a:rPr lang="sv-SE" b="1" i="1" dirty="0"/>
            </a:br>
            <a:br>
              <a:rPr lang="sv-SE" b="1" i="1" dirty="0"/>
            </a:br>
            <a:r>
              <a:rPr lang="sv-SE" b="1" i="1" dirty="0"/>
              <a:t>Låt oss hålla FN-stadgan högt: Fred med fredliga medel.</a:t>
            </a:r>
            <a:br>
              <a:rPr lang="sv-SE" dirty="0"/>
            </a:br>
            <a:br>
              <a:rPr lang="sv-SE" dirty="0"/>
            </a:br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67719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895EAF-A368-921C-5955-A39B80CF2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Burton-citat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71DA585-E3FD-1C8F-580C-49EB037DB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”När man förnekar den traditionella föreställningen att människans natur är socialt formbar och tar till sig att vissa mänskliga behov kommer att försöka tillgodoses </a:t>
            </a:r>
            <a:r>
              <a:rPr lang="sv-SE" i="1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oberoende av omständigheter och konsekvenser, </a:t>
            </a:r>
            <a:r>
              <a:rPr lang="sv-SE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kommer man att inse konflikters natur, hur de ska förebyggas, hanteras och lösas.</a:t>
            </a:r>
          </a:p>
          <a:p>
            <a:pPr marL="0" indent="0">
              <a:buNone/>
            </a:pPr>
            <a:endParaRPr lang="sv-SE" dirty="0"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v-SE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Teorin om avskräckning, basen för konflikthantering lokalt och internationellt, undermineras därför att </a:t>
            </a:r>
            <a:r>
              <a:rPr lang="sv-SE" i="1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avskräckning inte kan avskräcka i situationer där mänskliga behov inte tillgodoses.” </a:t>
            </a:r>
            <a:r>
              <a:rPr lang="sv-SE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(Kursivering tillagd, översättning Karin U)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49879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5A2406-635D-B377-69A0-D8B675BB2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altLang="sv-SE" sz="4400" b="1" dirty="0"/>
              <a:t>Grundläggande mänskliga behov</a:t>
            </a:r>
            <a:endParaRPr lang="sv-SE" b="1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ADD2014-1AD0-52AC-8AB3-F174DF9F58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sv-SE" altLang="sv-SE" sz="2800" b="1" i="1" dirty="0">
                <a:cs typeface="Times New Roman" panose="02020603050405020304" pitchFamily="18" charset="0"/>
              </a:rPr>
              <a:t>Kroppsliga behov:</a:t>
            </a:r>
            <a:r>
              <a:rPr lang="sv-SE" altLang="sv-SE" sz="2800" dirty="0">
                <a:cs typeface="Times New Roman" panose="02020603050405020304" pitchFamily="18" charset="0"/>
              </a:rPr>
              <a:t> </a:t>
            </a:r>
            <a:r>
              <a:rPr lang="sv-SE" altLang="sv-SE" sz="2400" dirty="0">
                <a:cs typeface="Times New Roman" panose="02020603050405020304" pitchFamily="18" charset="0"/>
              </a:rPr>
              <a:t>Mat, dryck, sömn, vila, lagom temperatur, rörelse</a:t>
            </a:r>
          </a:p>
          <a:p>
            <a:pPr eaLnBrk="1" hangingPunct="1"/>
            <a:r>
              <a:rPr lang="sv-SE" altLang="sv-SE" sz="2800" b="1" i="1" u="sng" dirty="0">
                <a:cs typeface="Times New Roman" panose="02020603050405020304" pitchFamily="18" charset="0"/>
              </a:rPr>
              <a:t>Trygghet och säkerhet</a:t>
            </a:r>
          </a:p>
          <a:p>
            <a:pPr eaLnBrk="1" hangingPunct="1"/>
            <a:r>
              <a:rPr lang="sv-SE" altLang="sv-SE" sz="2800" b="1" i="1" dirty="0">
                <a:cs typeface="Times New Roman" panose="02020603050405020304" pitchFamily="18" charset="0"/>
              </a:rPr>
              <a:t>Kärlek och tillgivenhet</a:t>
            </a:r>
            <a:r>
              <a:rPr lang="sv-SE" altLang="sv-SE" sz="2800" b="1" i="1" dirty="0"/>
              <a:t> </a:t>
            </a:r>
          </a:p>
          <a:p>
            <a:pPr eaLnBrk="1" hangingPunct="1"/>
            <a:r>
              <a:rPr lang="sv-SE" altLang="sv-SE" sz="2800" b="1" i="1" u="sng" dirty="0">
                <a:cs typeface="Times New Roman" panose="02020603050405020304" pitchFamily="18" charset="0"/>
              </a:rPr>
              <a:t>Känsla av eget värde, identitet</a:t>
            </a:r>
          </a:p>
          <a:p>
            <a:pPr eaLnBrk="1" hangingPunct="1"/>
            <a:r>
              <a:rPr lang="sv-SE" altLang="sv-SE" sz="2800" b="1" i="1" dirty="0">
                <a:cs typeface="Times New Roman" panose="02020603050405020304" pitchFamily="18" charset="0"/>
              </a:rPr>
              <a:t>Tillhörighet till gruppen</a:t>
            </a:r>
          </a:p>
          <a:p>
            <a:pPr eaLnBrk="1" hangingPunct="1"/>
            <a:r>
              <a:rPr lang="sv-SE" altLang="sv-SE" sz="2800" b="1" i="1" dirty="0">
                <a:cs typeface="Times New Roman" panose="02020603050405020304" pitchFamily="18" charset="0"/>
              </a:rPr>
              <a:t>Mening och förståelse</a:t>
            </a:r>
          </a:p>
          <a:p>
            <a:pPr eaLnBrk="1" hangingPunct="1"/>
            <a:r>
              <a:rPr lang="sv-SE" altLang="sv-SE" sz="2800" b="1" i="1" dirty="0">
                <a:cs typeface="Times New Roman" panose="02020603050405020304" pitchFamily="18" charset="0"/>
              </a:rPr>
              <a:t>Delaktighet</a:t>
            </a:r>
          </a:p>
          <a:p>
            <a:pPr eaLnBrk="1" hangingPunct="1"/>
            <a:r>
              <a:rPr lang="sv-SE" altLang="sv-SE" sz="2800" b="1" i="1" dirty="0">
                <a:cs typeface="Times New Roman" panose="02020603050405020304" pitchFamily="18" charset="0"/>
              </a:rPr>
              <a:t>Glädje</a:t>
            </a:r>
          </a:p>
          <a:p>
            <a:pPr eaLnBrk="1" hangingPunct="1"/>
            <a:r>
              <a:rPr lang="sv-SE" altLang="sv-SE" sz="2800" b="1" i="1" dirty="0">
                <a:cs typeface="Times New Roman" panose="02020603050405020304" pitchFamily="18" charset="0"/>
              </a:rPr>
              <a:t>Rättvisa</a:t>
            </a:r>
          </a:p>
          <a:p>
            <a:pPr eaLnBrk="1" hangingPunct="1"/>
            <a:r>
              <a:rPr lang="sv-SE" altLang="sv-SE" sz="2800" b="1" i="1" dirty="0">
                <a:cs typeface="Times New Roman" panose="02020603050405020304" pitchFamily="18" charset="0"/>
              </a:rPr>
              <a:t>Kontroll   </a:t>
            </a:r>
            <a:r>
              <a:rPr lang="sv-SE" altLang="sv-SE" sz="2400" dirty="0">
                <a:cs typeface="Times New Roman" panose="02020603050405020304" pitchFamily="18" charset="0"/>
              </a:rPr>
              <a:t>(kan också ses som ett medel att tillfredsställa ovanstående behov)</a:t>
            </a:r>
            <a:endParaRPr lang="sv-SE" altLang="sv-SE" sz="2800" b="1" dirty="0">
              <a:cs typeface="Times New Roman" panose="02020603050405020304" pitchFamily="18" charset="0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55347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F12A2C-06DA-174D-B828-122B5F84B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Grundläggande mänskliga behov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B1A10B3-808D-BA45-BD54-F72F04BB6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sv-SE" b="1" i="1" dirty="0"/>
          </a:p>
          <a:p>
            <a:pPr marL="0" indent="0">
              <a:buNone/>
            </a:pPr>
            <a:r>
              <a:rPr lang="sv-SE" sz="3200" b="1" i="1" dirty="0"/>
              <a:t>Mänsklig säkerhet. </a:t>
            </a:r>
            <a:r>
              <a:rPr lang="sv-SE" sz="3200" dirty="0"/>
              <a:t>Materiella och ickemateriella behov måste tillfredsställas.</a:t>
            </a:r>
          </a:p>
          <a:p>
            <a:pPr marL="0" indent="0">
              <a:buNone/>
            </a:pPr>
            <a:endParaRPr lang="sv-SE" sz="3200" i="1" dirty="0"/>
          </a:p>
          <a:p>
            <a:pPr marL="0" indent="0">
              <a:buNone/>
            </a:pPr>
            <a:r>
              <a:rPr lang="sv-SE" sz="3200" i="1" dirty="0"/>
              <a:t>Materiella behov: </a:t>
            </a:r>
            <a:r>
              <a:rPr lang="sv-SE" sz="3200" dirty="0"/>
              <a:t>Här behövs rättvis fördelning, lagar. FN-stadgan</a:t>
            </a:r>
            <a:endParaRPr lang="sv-SE" sz="3200" i="1" dirty="0"/>
          </a:p>
          <a:p>
            <a:pPr marL="0" indent="0">
              <a:buNone/>
            </a:pPr>
            <a:r>
              <a:rPr lang="sv-SE" sz="3200" i="1" dirty="0"/>
              <a:t>Icke-materiella behov </a:t>
            </a:r>
            <a:r>
              <a:rPr lang="sv-SE" sz="3200" dirty="0"/>
              <a:t>är särskilt intressanta i konfliktlösning/ förebyggande av destruktiv utveckling av konflikter. Kakan är här inte begränsad. Ju mer jag ger, desto mer får jag – på sikt. 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9515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>
            <a:extLst>
              <a:ext uri="{FF2B5EF4-FFF2-40B4-BE49-F238E27FC236}">
                <a16:creationId xmlns:a16="http://schemas.microsoft.com/office/drawing/2014/main" id="{4CBFECCC-9AFE-F8F7-8E50-A602CA2170B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-2286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sv-SE" altLang="sv-SE" sz="1800" b="1" dirty="0">
                <a:ea typeface="ＭＳ Ｐゴシック" panose="020B0600070205080204" pitchFamily="34" charset="-128"/>
              </a:rPr>
            </a:br>
            <a:br>
              <a:rPr lang="sv-SE" altLang="sv-SE" sz="1800" b="1" dirty="0">
                <a:ea typeface="ＭＳ Ｐゴシック" panose="020B0600070205080204" pitchFamily="34" charset="-128"/>
              </a:rPr>
            </a:br>
            <a:br>
              <a:rPr lang="sv-SE" altLang="sv-SE" sz="1800" b="1" dirty="0">
                <a:ea typeface="ＭＳ Ｐゴシック" panose="020B0600070205080204" pitchFamily="34" charset="-128"/>
              </a:rPr>
            </a:br>
            <a:br>
              <a:rPr lang="sv-SE" altLang="sv-SE" sz="1800" b="1" dirty="0">
                <a:ea typeface="ＭＳ Ｐゴシック" panose="020B0600070205080204" pitchFamily="34" charset="-128"/>
              </a:rPr>
            </a:br>
            <a:r>
              <a:rPr lang="sv-SE" altLang="sv-SE" sz="1800" b="1" dirty="0">
                <a:ea typeface="ＭＳ Ｐゴシック" panose="020B0600070205080204" pitchFamily="34" charset="-128"/>
              </a:rPr>
              <a:t>Konflikttrappan: Att göra det värre – att göra det bättre</a:t>
            </a:r>
            <a:r>
              <a:rPr lang="sv-SE" altLang="sv-SE" sz="1800" dirty="0">
                <a:ea typeface="ＭＳ Ｐゴシック" panose="020B0600070205080204" pitchFamily="34" charset="-128"/>
              </a:rPr>
              <a:t> </a:t>
            </a:r>
            <a:br>
              <a:rPr lang="sv-SE" altLang="sv-SE" sz="1800" dirty="0">
                <a:ea typeface="ＭＳ Ｐゴシック" panose="020B0600070205080204" pitchFamily="34" charset="-128"/>
              </a:rPr>
            </a:br>
            <a:br>
              <a:rPr lang="sv-SE" altLang="sv-SE" sz="1800" dirty="0">
                <a:ea typeface="ＭＳ Ｐゴシック" panose="020B0600070205080204" pitchFamily="34" charset="-128"/>
              </a:rPr>
            </a:br>
            <a:r>
              <a:rPr lang="sv-SE" altLang="sv-SE" sz="1400" b="1" dirty="0">
                <a:ea typeface="ＭＳ Ｐゴシック" panose="020B0600070205080204" pitchFamily="34" charset="-128"/>
              </a:rPr>
              <a:t>Efter  ”</a:t>
            </a:r>
            <a:r>
              <a:rPr lang="sv-SE" altLang="sv-SE" sz="1400" b="1" dirty="0" err="1">
                <a:ea typeface="ＭＳ Ｐゴシック" panose="020B0600070205080204" pitchFamily="34" charset="-128"/>
              </a:rPr>
              <a:t>Grib</a:t>
            </a:r>
            <a:r>
              <a:rPr lang="sv-SE" altLang="sv-SE" sz="1400" b="1" dirty="0">
                <a:ea typeface="ＭＳ Ｐゴシック" panose="020B0600070205080204" pitchFamily="34" charset="-128"/>
              </a:rPr>
              <a:t> konflikten – om konstruktiv </a:t>
            </a:r>
            <a:r>
              <a:rPr lang="sv-SE" altLang="sv-SE" sz="1400" b="1" dirty="0" err="1">
                <a:ea typeface="ＭＳ Ｐゴシック" panose="020B0600070205080204" pitchFamily="34" charset="-128"/>
              </a:rPr>
              <a:t>konflikthåndtering</a:t>
            </a:r>
            <a:r>
              <a:rPr lang="sv-SE" altLang="sv-SE" sz="1400" b="1" dirty="0">
                <a:ea typeface="ＭＳ Ｐゴシック" panose="020B0600070205080204" pitchFamily="34" charset="-128"/>
              </a:rPr>
              <a:t> i skolen”</a:t>
            </a:r>
            <a:br>
              <a:rPr lang="sv-SE" altLang="sv-SE" sz="1400" b="1" dirty="0">
                <a:ea typeface="ＭＳ Ｐゴシック" panose="020B0600070205080204" pitchFamily="34" charset="-128"/>
              </a:rPr>
            </a:br>
            <a:r>
              <a:rPr lang="sv-SE" altLang="sv-SE" sz="1400" b="1" dirty="0">
                <a:ea typeface="ＭＳ Ｐゴシック" panose="020B0600070205080204" pitchFamily="34" charset="-128"/>
              </a:rPr>
              <a:t>Det </a:t>
            </a:r>
            <a:r>
              <a:rPr lang="sv-SE" altLang="sv-SE" sz="1400" b="1" dirty="0" err="1">
                <a:ea typeface="ＭＳ Ｐゴシック" panose="020B0600070205080204" pitchFamily="34" charset="-128"/>
              </a:rPr>
              <a:t>Kriminalpraeventive</a:t>
            </a:r>
            <a:r>
              <a:rPr lang="sv-SE" altLang="sv-SE" sz="1400" b="1" dirty="0">
                <a:ea typeface="ＭＳ Ｐゴシック" panose="020B0600070205080204" pitchFamily="34" charset="-128"/>
              </a:rPr>
              <a:t> Råd i samarbete med Centrum for </a:t>
            </a:r>
            <a:r>
              <a:rPr lang="sv-SE" altLang="sv-SE" sz="1400" b="1" dirty="0" err="1">
                <a:ea typeface="ＭＳ Ｐゴシック" panose="020B0600070205080204" pitchFamily="34" charset="-128"/>
              </a:rPr>
              <a:t>Konfliktloesning</a:t>
            </a:r>
            <a:r>
              <a:rPr lang="sv-SE" altLang="sv-SE" sz="1400" b="1" dirty="0">
                <a:ea typeface="ＭＳ Ｐゴシック" panose="020B0600070205080204" pitchFamily="34" charset="-128"/>
              </a:rPr>
              <a:t>, Lotte Christy</a:t>
            </a:r>
            <a:br>
              <a:rPr lang="sv-SE" altLang="sv-SE" sz="1400" b="1" dirty="0">
                <a:ea typeface="ＭＳ Ｐゴシック" panose="020B0600070205080204" pitchFamily="34" charset="-128"/>
              </a:rPr>
            </a:br>
            <a:endParaRPr lang="sv-SE" altLang="sv-SE" sz="1400" b="1" dirty="0">
              <a:ea typeface="ＭＳ Ｐゴシック" panose="020B0600070205080204" pitchFamily="34" charset="-128"/>
            </a:endParaRPr>
          </a:p>
        </p:txBody>
      </p:sp>
      <p:graphicFrame>
        <p:nvGraphicFramePr>
          <p:cNvPr id="18434" name="Object 2">
            <a:extLst>
              <a:ext uri="{FF2B5EF4-FFF2-40B4-BE49-F238E27FC236}">
                <a16:creationId xmlns:a16="http://schemas.microsoft.com/office/drawing/2014/main" id="{FD77B01F-F24A-AADA-BDB6-62F3FFA25C2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9800" y="1905000"/>
          <a:ext cx="7848600" cy="447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3" imgW="56972200" imgH="32461200" progId="Word.Document.8">
                  <p:embed/>
                </p:oleObj>
              </mc:Choice>
              <mc:Fallback>
                <p:oleObj name="Dokument" r:id="rId3" imgW="56972200" imgH="32461200" progId="Word.Document.8">
                  <p:embed/>
                  <p:pic>
                    <p:nvPicPr>
                      <p:cNvPr id="18434" name="Object 2">
                        <a:extLst>
                          <a:ext uri="{FF2B5EF4-FFF2-40B4-BE49-F238E27FC236}">
                            <a16:creationId xmlns:a16="http://schemas.microsoft.com/office/drawing/2014/main" id="{FD77B01F-F24A-AADA-BDB6-62F3FFA25C2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905000"/>
                        <a:ext cx="7848600" cy="4471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16F36C-5BCC-D546-9616-A4FDF5900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01115"/>
          </a:xfrm>
        </p:spPr>
        <p:txBody>
          <a:bodyPr>
            <a:normAutofit/>
          </a:bodyPr>
          <a:lstStyle/>
          <a:p>
            <a:pPr algn="ctr"/>
            <a:r>
              <a:rPr lang="sv-SE" sz="3600" b="1" i="1" dirty="0"/>
              <a:t>Likheter mellan konflikter på lokal och global nivå</a:t>
            </a:r>
            <a:endParaRPr lang="sv-SE" sz="3600" i="1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933A9D6-848A-4E45-85E7-10DE7F45FA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6240"/>
            <a:ext cx="10515600" cy="451072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v-SE" sz="3200" b="1" dirty="0"/>
              <a:t>Upptrappning visar stora likheter</a:t>
            </a:r>
          </a:p>
          <a:p>
            <a:r>
              <a:rPr lang="sv-SE" sz="3200" dirty="0"/>
              <a:t>Personifiering som ger beskyllningar, misstänkliggörande leder till försvar genom motanfall, skuldbeläggning och syndabockar.</a:t>
            </a:r>
          </a:p>
          <a:p>
            <a:r>
              <a:rPr lang="sv-SE" sz="3200" dirty="0"/>
              <a:t>Konflikten växer dels vad problemet handlar om, dels antal personer som dras in i den.</a:t>
            </a:r>
          </a:p>
          <a:p>
            <a:r>
              <a:rPr lang="sv-SE" sz="3200" dirty="0"/>
              <a:t>Konfliktämnena blir fler och negativa känslor  och föreställningar ökar.</a:t>
            </a:r>
          </a:p>
          <a:p>
            <a:r>
              <a:rPr lang="sv-SE" sz="3200" dirty="0"/>
              <a:t>Man minns gamla oförrätter. Principer står på spel. </a:t>
            </a:r>
          </a:p>
          <a:p>
            <a:r>
              <a:rPr lang="sv-SE" sz="3200" dirty="0"/>
              <a:t>Samtal och kontakter upphör. </a:t>
            </a:r>
          </a:p>
          <a:p>
            <a:pPr marL="0" indent="0">
              <a:buNone/>
            </a:pP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1076948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7EDF234-B33F-5D4D-906F-155BDF083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6361"/>
          </a:xfrm>
        </p:spPr>
        <p:txBody>
          <a:bodyPr>
            <a:normAutofit/>
          </a:bodyPr>
          <a:lstStyle/>
          <a:p>
            <a:pPr algn="ctr"/>
            <a:r>
              <a:rPr lang="sv-SE" sz="3200" b="1" i="1" dirty="0"/>
              <a:t>Likheter på lokal och global nivå, forts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0FF5C05-9833-7345-BD81-ED07AA82A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0971"/>
            <a:ext cx="10515600" cy="4935992"/>
          </a:xfrm>
        </p:spPr>
        <p:txBody>
          <a:bodyPr/>
          <a:lstStyle/>
          <a:p>
            <a:r>
              <a:rPr lang="sv-SE" dirty="0"/>
              <a:t>Allianser bildas. </a:t>
            </a:r>
          </a:p>
          <a:p>
            <a:r>
              <a:rPr lang="sv-SE" dirty="0"/>
              <a:t>Förutfattade meningar, fördomar, fiendebilder. </a:t>
            </a:r>
          </a:p>
          <a:p>
            <a:r>
              <a:rPr lang="sv-SE" dirty="0"/>
              <a:t>Tilliten trasas sönder. </a:t>
            </a:r>
          </a:p>
          <a:p>
            <a:r>
              <a:rPr lang="sv-SE" dirty="0"/>
              <a:t>Polarisering. Parterna kommer allt längre ifrån varandra.</a:t>
            </a:r>
          </a:p>
          <a:p>
            <a:r>
              <a:rPr lang="sv-SE" dirty="0"/>
              <a:t>Man tänker i hämnd och handlar därefter.</a:t>
            </a:r>
          </a:p>
          <a:p>
            <a:r>
              <a:rPr lang="sv-SE" dirty="0"/>
              <a:t>Man minns det hemska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b="1" dirty="0"/>
              <a:t>Vid god konflikthantering och nedtrappning sker motsatsen. 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63474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2BB6149-A2BB-7E4B-9E5C-F86FA25A9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v-SE" b="1" dirty="0"/>
              <a:t>Jämförelse mellan </a:t>
            </a:r>
            <a:br>
              <a:rPr lang="sv-SE" b="1" dirty="0"/>
            </a:br>
            <a:r>
              <a:rPr lang="sv-SE" b="1" i="1" dirty="0"/>
              <a:t>maktparadigmet</a:t>
            </a:r>
            <a:r>
              <a:rPr lang="sv-SE" b="1" dirty="0"/>
              <a:t> och </a:t>
            </a:r>
            <a:r>
              <a:rPr lang="sv-SE" b="1" i="1" dirty="0"/>
              <a:t>det framväxande paradigmet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2CA469C-0EAA-C84D-A67E-4F7FC25D687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Konflikter är av ondo och ska undvikas.</a:t>
            </a:r>
          </a:p>
          <a:p>
            <a:endParaRPr lang="sv-SE" dirty="0"/>
          </a:p>
          <a:p>
            <a:r>
              <a:rPr lang="sv-SE" dirty="0"/>
              <a:t>Snäv definition av konflikt. Ibland avses t o m bara våldsamma konflikter, och våld kan ses som enbart fysiskt våld. </a:t>
            </a:r>
          </a:p>
          <a:p>
            <a:endParaRPr lang="sv-SE" dirty="0"/>
          </a:p>
          <a:p>
            <a:r>
              <a:rPr lang="sv-SE" dirty="0"/>
              <a:t>”Konflikt” kan vara liktydigt med ”väpnad konflikt”.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94BF7656-2212-5C46-AFCA-3BE5DA9A40E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Konflikter är i sig vare sig onda eller goda men nödvändiga för utveckling och växt.</a:t>
            </a:r>
          </a:p>
          <a:p>
            <a:endParaRPr lang="sv-SE" dirty="0"/>
          </a:p>
          <a:p>
            <a:r>
              <a:rPr lang="sv-SE" dirty="0"/>
              <a:t>Det är hanteringen av konflikten som avgör.</a:t>
            </a:r>
          </a:p>
          <a:p>
            <a:endParaRPr lang="sv-SE" dirty="0"/>
          </a:p>
          <a:p>
            <a:r>
              <a:rPr lang="sv-SE" dirty="0"/>
              <a:t>Bred definition av konflikt ger ökad handlingsberedskap.</a:t>
            </a:r>
          </a:p>
        </p:txBody>
      </p:sp>
    </p:spTree>
    <p:extLst>
      <p:ext uri="{BB962C8B-B14F-4D97-AF65-F5344CB8AC3E}">
        <p14:creationId xmlns:p14="http://schemas.microsoft.com/office/powerpoint/2010/main" val="3373614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9809FB-C77B-F549-B437-AA6DD9480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8662"/>
          </a:xfrm>
        </p:spPr>
        <p:txBody>
          <a:bodyPr>
            <a:normAutofit/>
          </a:bodyPr>
          <a:lstStyle/>
          <a:p>
            <a:r>
              <a:rPr lang="sv-SE" sz="3200" b="1" i="1" dirty="0"/>
              <a:t>    Maktparadigmet	</a:t>
            </a:r>
            <a:r>
              <a:rPr lang="sv-SE" sz="3200" b="1" dirty="0"/>
              <a:t>		</a:t>
            </a:r>
            <a:r>
              <a:rPr lang="sv-SE" sz="3200" b="1" i="1" dirty="0"/>
              <a:t>Det framväxande</a:t>
            </a:r>
            <a:r>
              <a:rPr lang="sv-SE" sz="3200" b="1" dirty="0"/>
              <a:t> </a:t>
            </a:r>
            <a:r>
              <a:rPr lang="sv-SE" sz="3200" b="1" i="1" dirty="0"/>
              <a:t>paradigmet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877644-BC1A-6F46-8197-75CB13F27F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79417"/>
            <a:ext cx="5181600" cy="4597545"/>
          </a:xfrm>
        </p:spPr>
        <p:txBody>
          <a:bodyPr>
            <a:normAutofit lnSpcReduction="10000"/>
          </a:bodyPr>
          <a:lstStyle/>
          <a:p>
            <a:r>
              <a:rPr lang="sv-SE" dirty="0"/>
              <a:t>Nationer, regioner, institutioner är i fokus.</a:t>
            </a:r>
          </a:p>
          <a:p>
            <a:r>
              <a:rPr lang="sv-SE" dirty="0"/>
              <a:t>Konflikter på global och lokal nivå är väsensskilda.</a:t>
            </a:r>
          </a:p>
          <a:p>
            <a:r>
              <a:rPr lang="sv-SE" dirty="0"/>
              <a:t>De hanteras olika.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Avskräckning, hot och tvång används för att nå mål.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3D4D278-5FC4-5846-A35E-4BF388689D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79417"/>
            <a:ext cx="5181600" cy="4597546"/>
          </a:xfrm>
        </p:spPr>
        <p:txBody>
          <a:bodyPr>
            <a:normAutofit lnSpcReduction="10000"/>
          </a:bodyPr>
          <a:lstStyle/>
          <a:p>
            <a:r>
              <a:rPr lang="sv-SE" dirty="0"/>
              <a:t>Individers grundläggande behov är i centrum. Gäller också gruppers behov. De består av individer som påverkas av gruppen, ledare, media m m</a:t>
            </a:r>
          </a:p>
          <a:p>
            <a:r>
              <a:rPr lang="sv-SE" dirty="0"/>
              <a:t>Konflikter på global och lokal nivå har stora likheter.</a:t>
            </a:r>
          </a:p>
          <a:p>
            <a:r>
              <a:rPr lang="sv-SE" dirty="0"/>
              <a:t>De hanteras bäst enligt samma principer.</a:t>
            </a:r>
          </a:p>
          <a:p>
            <a:r>
              <a:rPr lang="sv-SE" dirty="0"/>
              <a:t>Avskräckning, hot och tvång  fungerar inte för att nå långsiktigt hållbara mål.</a:t>
            </a:r>
          </a:p>
        </p:txBody>
      </p:sp>
    </p:spTree>
    <p:extLst>
      <p:ext uri="{BB962C8B-B14F-4D97-AF65-F5344CB8AC3E}">
        <p14:creationId xmlns:p14="http://schemas.microsoft.com/office/powerpoint/2010/main" val="431960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1222</Words>
  <Application>Microsoft Macintosh PowerPoint</Application>
  <PresentationFormat>Bredbild</PresentationFormat>
  <Paragraphs>128</Paragraphs>
  <Slides>18</Slides>
  <Notes>2</Notes>
  <HiddenSlides>0</HiddenSlides>
  <MMClips>0</MMClips>
  <ScaleCrop>false</ScaleCrop>
  <HeadingPairs>
    <vt:vector size="8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Courier New</vt:lpstr>
      <vt:lpstr>Times New Roman</vt:lpstr>
      <vt:lpstr>Office-tema</vt:lpstr>
      <vt:lpstr>Dokument</vt:lpstr>
      <vt:lpstr>Från militär avskräckning till  gemensam säkerhet Ett bidrag till fredsundervisning </vt:lpstr>
      <vt:lpstr>Burton-citat</vt:lpstr>
      <vt:lpstr>Grundläggande mänskliga behov</vt:lpstr>
      <vt:lpstr>Grundläggande mänskliga behov</vt:lpstr>
      <vt:lpstr>    Konflikttrappan: Att göra det värre – att göra det bättre   Efter  ”Grib konflikten – om konstruktiv konflikthåndtering i skolen” Det Kriminalpraeventive Råd i samarbete med Centrum for Konfliktloesning, Lotte Christy </vt:lpstr>
      <vt:lpstr>Likheter mellan konflikter på lokal och global nivå</vt:lpstr>
      <vt:lpstr>Likheter på lokal och global nivå, forts</vt:lpstr>
      <vt:lpstr>Jämförelse mellan  maktparadigmet och det framväxande paradigmet</vt:lpstr>
      <vt:lpstr>    Maktparadigmet   Det framväxande paradigmet</vt:lpstr>
      <vt:lpstr>   Maktparadigmet   Det framväxande paradigmet</vt:lpstr>
      <vt:lpstr>  Maktparadigmet            Det framväxande paradigmet </vt:lpstr>
      <vt:lpstr>  Maktparadigmet            Det framväxande paradigmet </vt:lpstr>
      <vt:lpstr>  Maktparadigmet   Det framväxande paradigmet</vt:lpstr>
      <vt:lpstr>  Maktparadigmet            Det framväxande paradigmet</vt:lpstr>
      <vt:lpstr>  Maktparadigmet            Det framväxande paradigmet </vt:lpstr>
      <vt:lpstr>Olikheter mellan konflikter på global och lokal nivå </vt:lpstr>
      <vt:lpstr>PowerPoint-presentation</vt:lpstr>
      <vt:lpstr>    Låt oss dra nytta av kunskaper i god konflikthantering på både lokal och global nivå. Beteendevetenskaperna som sysslar med individer och grupper har massor att lära global nivå.   Låt oss hålla FN-stadgan högt: Fred med fredliga medel.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 nödvändig ny grund för svensk säkerhetspolitik </dc:title>
  <dc:creator>karin utas carlsson</dc:creator>
  <cp:lastModifiedBy>Karin Utas Carlsson</cp:lastModifiedBy>
  <cp:revision>56</cp:revision>
  <dcterms:created xsi:type="dcterms:W3CDTF">2020-10-20T16:52:54Z</dcterms:created>
  <dcterms:modified xsi:type="dcterms:W3CDTF">2022-12-01T16:54:34Z</dcterms:modified>
</cp:coreProperties>
</file>